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omments/comment1.xml" ContentType="application/vnd.openxmlformats-officedocument.presentationml.comment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303" r:id="rId3"/>
    <p:sldId id="314" r:id="rId4"/>
    <p:sldId id="318" r:id="rId5"/>
    <p:sldId id="312" r:id="rId6"/>
    <p:sldId id="319" r:id="rId7"/>
    <p:sldId id="341" r:id="rId8"/>
    <p:sldId id="259" r:id="rId9"/>
    <p:sldId id="320" r:id="rId10"/>
    <p:sldId id="342" r:id="rId11"/>
    <p:sldId id="343" r:id="rId12"/>
    <p:sldId id="302" r:id="rId13"/>
    <p:sldId id="340" r:id="rId14"/>
    <p:sldId id="316" r:id="rId15"/>
    <p:sldId id="317" r:id="rId16"/>
    <p:sldId id="310" r:id="rId17"/>
    <p:sldId id="311" r:id="rId18"/>
    <p:sldId id="333" r:id="rId19"/>
    <p:sldId id="321" r:id="rId20"/>
    <p:sldId id="323" r:id="rId21"/>
    <p:sldId id="324" r:id="rId22"/>
    <p:sldId id="322" r:id="rId23"/>
    <p:sldId id="325" r:id="rId24"/>
    <p:sldId id="326" r:id="rId25"/>
    <p:sldId id="328" r:id="rId26"/>
    <p:sldId id="329" r:id="rId27"/>
    <p:sldId id="330" r:id="rId28"/>
    <p:sldId id="331" r:id="rId29"/>
    <p:sldId id="332" r:id="rId30"/>
    <p:sldId id="334" r:id="rId31"/>
    <p:sldId id="335" r:id="rId32"/>
    <p:sldId id="336" r:id="rId33"/>
    <p:sldId id="339" r:id="rId34"/>
    <p:sldId id="337" r:id="rId35"/>
    <p:sldId id="33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zia Tabatadze" initials="MT" lastIdx="42" clrIdx="0">
    <p:extLst>
      <p:ext uri="{19B8F6BF-5375-455C-9EA6-DF929625EA0E}">
        <p15:presenceInfo xmlns:p15="http://schemas.microsoft.com/office/powerpoint/2012/main" userId="538dd542758f354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0"/>
    <p:restoredTop sz="94595"/>
  </p:normalViewPr>
  <p:slideViewPr>
    <p:cSldViewPr snapToGrid="0" snapToObjects="1">
      <p:cViewPr varScale="1">
        <p:scale>
          <a:sx n="98" d="100"/>
          <a:sy n="98" d="100"/>
        </p:scale>
        <p:origin x="10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/Users\natiashengelia\Dropbox\GF%202017%20shared\%20PWID%202017\PWID%202017%20tables%20and%20figures\PWID%202017%20graphs%2031.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22.5</c:v>
                </c:pt>
                <c:pt idx="1">
                  <c:v>36.200000000000003</c:v>
                </c:pt>
                <c:pt idx="2">
                  <c:v>38.9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9D-0E4B-B7FF-5A389C82A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45504"/>
        <c:axId val="60284511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35</c:v>
                </c:pt>
                <c:pt idx="2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9D-0E4B-B7FF-5A389C82A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45896"/>
        <c:axId val="602851776"/>
      </c:lineChart>
      <c:catAx>
        <c:axId val="60284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5112"/>
        <c:crosses val="autoZero"/>
        <c:auto val="1"/>
        <c:lblAlgn val="ctr"/>
        <c:lblOffset val="100"/>
        <c:noMultiLvlLbl val="0"/>
      </c:catAx>
      <c:valAx>
        <c:axId val="602845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5504"/>
        <c:crosses val="autoZero"/>
        <c:crossBetween val="between"/>
      </c:valAx>
      <c:valAx>
        <c:axId val="60285177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5896"/>
        <c:crosses val="max"/>
        <c:crossBetween val="between"/>
      </c:valAx>
      <c:catAx>
        <c:axId val="602845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517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396022262848478E-2"/>
          <c:y val="3.0076725825481723E-2"/>
          <c:w val="0.84036334497374832"/>
          <c:h val="0.80306241436542047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48.4</c:v>
                </c:pt>
                <c:pt idx="1">
                  <c:v>80</c:v>
                </c:pt>
                <c:pt idx="2">
                  <c:v>83.8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0E-E346-AC71-E590C3C44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52168"/>
        <c:axId val="60284668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Targer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50</c:v>
                </c:pt>
                <c:pt idx="2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0E-E346-AC71-E590C3C44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47072"/>
        <c:axId val="602848248"/>
      </c:lineChart>
      <c:catAx>
        <c:axId val="602852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6680"/>
        <c:crosses val="autoZero"/>
        <c:auto val="1"/>
        <c:lblAlgn val="ctr"/>
        <c:lblOffset val="100"/>
        <c:noMultiLvlLbl val="0"/>
      </c:catAx>
      <c:valAx>
        <c:axId val="602846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52168"/>
        <c:crosses val="autoZero"/>
        <c:crossBetween val="between"/>
      </c:valAx>
      <c:valAx>
        <c:axId val="6028482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7072"/>
        <c:crosses val="max"/>
        <c:crossBetween val="between"/>
      </c:valAx>
      <c:catAx>
        <c:axId val="602847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482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74</c:v>
                </c:pt>
                <c:pt idx="1">
                  <c:v>68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84-C446-BC22-770AC57760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47856"/>
        <c:axId val="60284864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50</c:v>
                </c:pt>
                <c:pt idx="2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84-C446-BC22-770AC57760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49424"/>
        <c:axId val="602849032"/>
      </c:lineChart>
      <c:catAx>
        <c:axId val="60284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8640"/>
        <c:crosses val="autoZero"/>
        <c:auto val="1"/>
        <c:lblAlgn val="ctr"/>
        <c:lblOffset val="100"/>
        <c:noMultiLvlLbl val="0"/>
      </c:catAx>
      <c:valAx>
        <c:axId val="602848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7856"/>
        <c:crosses val="autoZero"/>
        <c:crossBetween val="between"/>
      </c:valAx>
      <c:valAx>
        <c:axId val="60284903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49424"/>
        <c:crosses val="max"/>
        <c:crossBetween val="between"/>
      </c:valAx>
      <c:catAx>
        <c:axId val="6028494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490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</c:v>
                </c:pt>
                <c:pt idx="1">
                  <c:v>22.5</c:v>
                </c:pt>
                <c:pt idx="2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C8-134B-BBA4-1EC2A6A76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2850208"/>
        <c:axId val="6028513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76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</c:v>
                </c:pt>
                <c:pt idx="1">
                  <c:v>25</c:v>
                </c:pt>
                <c:pt idx="2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C8-134B-BBA4-1EC2A6A76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2850992"/>
        <c:axId val="602850600"/>
      </c:lineChart>
      <c:catAx>
        <c:axId val="60285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51384"/>
        <c:crosses val="autoZero"/>
        <c:auto val="1"/>
        <c:lblAlgn val="ctr"/>
        <c:lblOffset val="100"/>
        <c:noMultiLvlLbl val="0"/>
      </c:catAx>
      <c:valAx>
        <c:axId val="602851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50208"/>
        <c:crosses val="autoZero"/>
        <c:crossBetween val="between"/>
      </c:valAx>
      <c:valAx>
        <c:axId val="60285060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850992"/>
        <c:crosses val="max"/>
        <c:crossBetween val="between"/>
      </c:valAx>
      <c:catAx>
        <c:axId val="602850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28506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48.4</c:v>
                </c:pt>
                <c:pt idx="1">
                  <c:v>80</c:v>
                </c:pt>
                <c:pt idx="2">
                  <c:v>83.8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A6-F548-B772-A1C669755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4418088"/>
        <c:axId val="60441965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50</c:v>
                </c:pt>
                <c:pt idx="2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A6-F548-B772-A1C669755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420048"/>
        <c:axId val="604424752"/>
      </c:lineChart>
      <c:catAx>
        <c:axId val="604418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19656"/>
        <c:crosses val="autoZero"/>
        <c:auto val="1"/>
        <c:lblAlgn val="ctr"/>
        <c:lblOffset val="100"/>
        <c:noMultiLvlLbl val="0"/>
      </c:catAx>
      <c:valAx>
        <c:axId val="604419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18088"/>
        <c:crosses val="autoZero"/>
        <c:crossBetween val="between"/>
      </c:valAx>
      <c:valAx>
        <c:axId val="60442475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20048"/>
        <c:crosses val="max"/>
        <c:crossBetween val="between"/>
      </c:valAx>
      <c:catAx>
        <c:axId val="604420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44247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Actual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60</c:v>
                </c:pt>
                <c:pt idx="1">
                  <c:v>55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5-5141-B15F-D72A40E4E7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4420440"/>
        <c:axId val="60441848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Target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55</c:v>
                </c:pt>
                <c:pt idx="1">
                  <c:v>60</c:v>
                </c:pt>
                <c:pt idx="2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5-5141-B15F-D72A40E4E7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421224"/>
        <c:axId val="604418872"/>
      </c:lineChart>
      <c:catAx>
        <c:axId val="604420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18480"/>
        <c:crosses val="autoZero"/>
        <c:auto val="1"/>
        <c:lblAlgn val="ctr"/>
        <c:lblOffset val="100"/>
        <c:noMultiLvlLbl val="0"/>
      </c:catAx>
      <c:valAx>
        <c:axId val="60441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20440"/>
        <c:crosses val="autoZero"/>
        <c:crossBetween val="between"/>
      </c:valAx>
      <c:valAx>
        <c:axId val="60441887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21224"/>
        <c:crosses val="max"/>
        <c:crossBetween val="between"/>
      </c:valAx>
      <c:catAx>
        <c:axId val="604421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44188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Sheet1!$D$6:$I$6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Sheet1!$D$7:$I$7</c:f>
              <c:numCache>
                <c:formatCode>General</c:formatCode>
                <c:ptCount val="6"/>
                <c:pt idx="0">
                  <c:v>7592</c:v>
                </c:pt>
                <c:pt idx="1">
                  <c:v>13253</c:v>
                </c:pt>
                <c:pt idx="2">
                  <c:v>31014</c:v>
                </c:pt>
                <c:pt idx="3">
                  <c:v>25423</c:v>
                </c:pt>
                <c:pt idx="4">
                  <c:v>30330</c:v>
                </c:pt>
                <c:pt idx="5">
                  <c:v>27250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D6B-3D45-BC77-7D9FFC104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1"/>
        <c:overlap val="-27"/>
        <c:axId val="604420832"/>
        <c:axId val="604423576"/>
      </c:barChart>
      <c:lineChart>
        <c:grouping val="standard"/>
        <c:varyColors val="0"/>
        <c:ser>
          <c:idx val="1"/>
          <c:order val="1"/>
          <c:spPr>
            <a:ln w="31750" cap="rnd">
              <a:solidFill>
                <a:srgbClr val="E7E6E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415121279246765E-2"/>
                  <c:y val="-0.256416072481613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6B-3D45-BC77-7D9FFC104398}"/>
                </c:ext>
              </c:extLst>
            </c:dLbl>
            <c:dLbl>
              <c:idx val="1"/>
              <c:layout>
                <c:manualLayout>
                  <c:x val="-4.0604150038110763E-2"/>
                  <c:y val="-0.390144824419523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6B-3D45-BC77-7D9FFC104398}"/>
                </c:ext>
              </c:extLst>
            </c:dLbl>
            <c:dLbl>
              <c:idx val="2"/>
              <c:layout>
                <c:manualLayout>
                  <c:x val="-4.3591110253990699E-2"/>
                  <c:y val="-0.831967316719593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D6B-3D45-BC77-7D9FFC104398}"/>
                </c:ext>
              </c:extLst>
            </c:dLbl>
            <c:dLbl>
              <c:idx val="3"/>
              <c:layout>
                <c:manualLayout>
                  <c:x val="-5.4115645473297648E-2"/>
                  <c:y val="-0.711638351238170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D6B-3D45-BC77-7D9FFC104398}"/>
                </c:ext>
              </c:extLst>
            </c:dLbl>
            <c:dLbl>
              <c:idx val="4"/>
              <c:layout>
                <c:manualLayout>
                  <c:x val="-4.3860572023004245E-2"/>
                  <c:y val="-0.811537968321468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D6B-3D45-BC77-7D9FFC104398}"/>
                </c:ext>
              </c:extLst>
            </c:dLbl>
            <c:dLbl>
              <c:idx val="5"/>
              <c:layout>
                <c:manualLayout>
                  <c:x val="-6.0251569834418817E-2"/>
                  <c:y val="-0.785261912542762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D6B-3D45-BC77-7D9FFC1043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Sheet1!$D$6:$I$6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Sheet1!$D$8:$I$8</c:f>
              <c:numCache>
                <c:formatCode>0%</c:formatCode>
                <c:ptCount val="6"/>
                <c:pt idx="0">
                  <c:v>0.17</c:v>
                </c:pt>
                <c:pt idx="1">
                  <c:v>0.28999999999999998</c:v>
                </c:pt>
                <c:pt idx="2">
                  <c:v>0.62</c:v>
                </c:pt>
                <c:pt idx="3">
                  <c:v>0.51</c:v>
                </c:pt>
                <c:pt idx="4">
                  <c:v>0.56999999999999995</c:v>
                </c:pt>
                <c:pt idx="5">
                  <c:v>0.55000000000000004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BD6B-3D45-BC77-7D9FFC104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424360"/>
        <c:axId val="604423184"/>
      </c:lineChart>
      <c:catAx>
        <c:axId val="60442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23576"/>
        <c:crosses val="autoZero"/>
        <c:auto val="1"/>
        <c:lblAlgn val="ctr"/>
        <c:lblOffset val="100"/>
        <c:noMultiLvlLbl val="0"/>
      </c:catAx>
      <c:valAx>
        <c:axId val="6044235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4420832"/>
        <c:crosses val="autoZero"/>
        <c:crossBetween val="between"/>
      </c:valAx>
      <c:valAx>
        <c:axId val="604423184"/>
        <c:scaling>
          <c:orientation val="minMax"/>
        </c:scaling>
        <c:delete val="1"/>
        <c:axPos val="r"/>
        <c:numFmt formatCode="0%" sourceLinked="1"/>
        <c:majorTickMark val="none"/>
        <c:minorTickMark val="none"/>
        <c:tickLblPos val="nextTo"/>
        <c:crossAx val="604424360"/>
        <c:crosses val="max"/>
        <c:crossBetween val="between"/>
      </c:valAx>
      <c:catAx>
        <c:axId val="6044243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044231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30%</a:t>
                    </a:r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DD-144D-A029-2345598C37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4DD-144D-A029-2345598C37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DD-144D-A029-2345598C37D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23.3%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4DD-144D-A029-2345598C37DC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'Fig12.13.14 preven prog (Ge)'!$A$73:$A$76</c:f>
              <c:strCache>
                <c:ptCount val="4"/>
                <c:pt idx="0">
                  <c:v>2009</c:v>
                </c:pt>
                <c:pt idx="1">
                  <c:v>2012</c:v>
                </c:pt>
                <c:pt idx="2">
                  <c:v>2014-15</c:v>
                </c:pt>
                <c:pt idx="3">
                  <c:v>2016-17</c:v>
                </c:pt>
              </c:strCache>
            </c:strRef>
          </c:cat>
          <c:val>
            <c:numRef>
              <c:f>'Fig12.13.14 preven prog (Ge)'!$B$73:$B$76</c:f>
              <c:numCache>
                <c:formatCode>General</c:formatCode>
                <c:ptCount val="4"/>
                <c:pt idx="0">
                  <c:v>30.3</c:v>
                </c:pt>
                <c:pt idx="1">
                  <c:v>24</c:v>
                </c:pt>
                <c:pt idx="2">
                  <c:v>32.4</c:v>
                </c:pt>
                <c:pt idx="3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DD-144D-A029-2345598C37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6"/>
        <c:overlap val="-27"/>
        <c:axId val="604421616"/>
        <c:axId val="604422008"/>
      </c:barChart>
      <c:catAx>
        <c:axId val="60442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422008"/>
        <c:crosses val="autoZero"/>
        <c:auto val="1"/>
        <c:lblAlgn val="ctr"/>
        <c:lblOffset val="100"/>
        <c:noMultiLvlLbl val="0"/>
      </c:catAx>
      <c:valAx>
        <c:axId val="604422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4421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5-13T19:13:25.394" idx="24">
    <p:pos x="3763" y="458"/>
    <p:text>სიმართლე გითხრა, მე ორ ღერძზე საერთოდ არ გავაკეთებდი - იმიტომ რომ მსგავსი სკალებია და საჭირო არაა. თუ მაინც და მაინც გინდა, გრაფიკი რომ გასაგები გახდეს, მაშინ ორივე ღერძს უნდა დაეწეროს, რომელი რომელს აჩვენებს. ასეთი წარმოდგენა ბუნდოვანია.</p:text>
    <p:extLst>
      <p:ext uri="{C676402C-5697-4E1C-873F-D02D1690AC5C}">
        <p15:threadingInfo xmlns:p15="http://schemas.microsoft.com/office/powerpoint/2012/main" timeZoneBias="-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9C14A-4107-EA4F-8FDD-FD79DC71461E}" type="datetimeFigureOut">
              <a:rPr lang="en-US" smtClean="0"/>
              <a:t>5/16/18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B6B72-9236-C14A-A65B-77D111D7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3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3B767-A7E6-1044-A5CE-84B4663144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2CDC78-1D64-CE48-BDA1-B0A68DC6B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D525E-A1C1-D24D-8415-11EE8C420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A17A7-B59E-9D4F-AD79-D5FF0E666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16446-4E5F-5A48-A99F-3C5DB0E09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6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1F349-9788-454F-8090-0878A38A6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2ECDA-D05D-DA44-8710-4673B611E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4D51D-C5C7-C547-AB96-56305806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55F68-0E65-3B45-B549-B97E240F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17908-9C0A-7248-957C-BC3605D2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4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985788-61C7-7C47-A93A-6B77263663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16AA6-827D-BC45-ACFE-CF0794F59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0E5F9-36BA-9E4B-9FD4-BE34271D8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B78EE-FF4D-9C44-9408-0DFCDF96C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06720-42CF-6541-AEB3-15A29A3F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4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D38D-1A36-BE42-9AA8-EAD8AD4D3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A9306-2C6C-6548-B300-511446EFC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1931D-734D-874A-B9DE-B5637FDE6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2A279-472A-1D44-B4C4-A04F2CA53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C4169-77B8-814D-82EA-E82976F7E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5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8A891-BB25-1F47-BF95-3247CF266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ECF16-5807-E246-8144-B39D99856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93E3-8C20-B847-8DE2-8BDB0244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41B2F-3508-9F41-A039-FDF36AB18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355A5-A982-4040-9A02-DC1F7396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4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7C34D-CF05-764B-926E-721AF04FE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1D401-156B-0545-BDE5-BD126357A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724C8-153D-124C-92B0-E84874540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4DEF4-D210-3649-9350-5CD80A5A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4B500-0D7D-4D4E-B1D5-476ECF92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372B4-255F-8F45-8BDB-27839424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8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C7F20-AE6B-FF4D-8CB9-53C95D220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A3AA5-186A-7247-943A-6DC625304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CB83E-561E-A048-915F-D2E329765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714FF2-4A94-0648-AC9C-D914CB8B2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12DE60-439E-0B44-83D8-534FA7E81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8FD44-B122-014F-99D2-23CFA2E5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DAC35D-EB41-2748-A32B-E11D4F10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A22266-452A-A948-8F7D-29715C5CF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BB8E-B132-8D4A-BCDC-B40BEC618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110F6-3924-A54C-96FC-B11A09C7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B7C15-CE8B-D14E-B1F8-A92D7F63A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D2D95-6EAF-224A-8FC8-8524B18B3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2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24DEE8-620E-B34F-BBF7-F0E262178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3EA0E-363B-0441-AF74-17D3B2F90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57393-6C5E-3545-9099-667C3C3C3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2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6A475-BFF4-F142-B243-03418B5A3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DC8F7-B7E3-104E-B743-889104238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F867F-55A4-F24A-A9AD-A8D2309AB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D2F17-A20D-1F43-9EB2-58ACE6F9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FB3A8-52F2-764A-8DD7-01FE79363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EDD96-A527-2148-8BDF-C25AD9D9A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8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E702A-600B-F34A-837C-5A646F51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D79236-EE36-0B49-AC27-00669FFB2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B2BF4-6291-B342-B390-1B26C42DB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F9F35-ACDE-334F-ACD8-272571A32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CB16D-545B-F44D-A1BB-36FE52264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86419-D5FE-574B-AFC3-4A8A940E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2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C9BEC1-E28E-CF46-8D30-2E20A231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D5176-95F7-B74A-AB5E-8EE186710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ACA63-D1C1-9949-A4EA-F83A5E1E3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8B497-96F5-E246-B974-5DED227A1790}" type="datetimeFigureOut">
              <a:rPr lang="en-US" smtClean="0"/>
              <a:t>5/16/18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A14C7-1DB1-BC47-98F3-97192958E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9FE9E-B9C3-C848-94DE-20F3F396D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D94A-A074-754B-A72F-82840D838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7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chart" Target="../charts/char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D0E5F-14EB-3D41-BE6C-89ED8DD5E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4800" dirty="0"/>
              <a:t>საქართველოს 2019 – 2022 წლების აივ/შიდსის ეროვნული სტრატეგიული გეგმა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9D562A-B348-5845-ACAC-38CD737B4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353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ka-GE" dirty="0"/>
              <a:t>სამუშაო ვერსია </a:t>
            </a:r>
          </a:p>
          <a:p>
            <a:endParaRPr lang="ka-GE" dirty="0"/>
          </a:p>
          <a:p>
            <a:r>
              <a:rPr lang="ka-GE" dirty="0"/>
              <a:t>16 მაისი, 2018</a:t>
            </a:r>
          </a:p>
          <a:p>
            <a:r>
              <a:rPr lang="ka-GE" dirty="0"/>
              <a:t>თბილისი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95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6525A-2633-F842-91D0-9067A1CE7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სტრატეგიის ძირითადი მიმართულებები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47D57-EE5C-6C4F-9D37-82A09F63F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სტრატეგიის ძირითადი მიმართულებები და აქტივობები შესაბამისობაშია:</a:t>
            </a:r>
          </a:p>
          <a:p>
            <a:endParaRPr lang="ka-GE" dirty="0"/>
          </a:p>
          <a:p>
            <a:pPr marL="971550" lvl="1" indent="-514350">
              <a:buFont typeface="+mj-lt"/>
              <a:buAutoNum type="arabicPeriod"/>
            </a:pPr>
            <a:r>
              <a:rPr lang="ka-GE" dirty="0"/>
              <a:t>მდგრადი განვითარების მე-3 მიზანთან </a:t>
            </a:r>
          </a:p>
          <a:p>
            <a:pPr marL="971550" lvl="1" indent="-514350">
              <a:buFont typeface="+mj-lt"/>
              <a:buAutoNum type="arabicPeriod"/>
            </a:pPr>
            <a:r>
              <a:rPr lang="ka-GE" dirty="0"/>
              <a:t>90 – 90 – 90 სტრატეგიასთან</a:t>
            </a:r>
          </a:p>
        </p:txBody>
      </p:sp>
    </p:spTree>
    <p:extLst>
      <p:ext uri="{BB962C8B-B14F-4D97-AF65-F5344CB8AC3E}">
        <p14:creationId xmlns:p14="http://schemas.microsoft.com/office/powerpoint/2010/main" val="3059953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D72B3-3F17-D649-AB97-2659C5B2D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ახალი აქტივობები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422E7-3742-7747-9E25-E05ECE1C4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თვითტესტირების პროგრამის გაფართოვება</a:t>
            </a:r>
          </a:p>
          <a:p>
            <a:endParaRPr lang="ka-GE" dirty="0"/>
          </a:p>
          <a:p>
            <a:r>
              <a:rPr lang="ka-GE" dirty="0"/>
              <a:t>აივ-ზე და C ჰეპატიტზე სკრინინგის ინტეგრაცია</a:t>
            </a:r>
          </a:p>
          <a:p>
            <a:endParaRPr lang="ka-GE" dirty="0"/>
          </a:p>
          <a:p>
            <a:r>
              <a:rPr lang="en-GB" dirty="0" err="1"/>
              <a:t>ვირუსულ</a:t>
            </a:r>
            <a:r>
              <a:rPr lang="ka-GE" dirty="0"/>
              <a:t>ი</a:t>
            </a:r>
            <a:r>
              <a:rPr lang="lt-LT" dirty="0"/>
              <a:t> C/</a:t>
            </a:r>
            <a:r>
              <a:rPr lang="lt-LT" dirty="0" err="1"/>
              <a:t>B</a:t>
            </a:r>
            <a:r>
              <a:rPr lang="lt-LT" dirty="0"/>
              <a:t> </a:t>
            </a:r>
            <a:r>
              <a:rPr lang="en-GB" dirty="0" err="1"/>
              <a:t>ჰეპატიტ</a:t>
            </a:r>
            <a:r>
              <a:rPr lang="ka-GE" dirty="0"/>
              <a:t>ის მკურნალობის/ვაქცინაციის ჩართვა აივ ინფექციის შემთხვევის მართვის სქემაში</a:t>
            </a:r>
          </a:p>
          <a:p>
            <a:endParaRPr lang="ka-GE" dirty="0"/>
          </a:p>
          <a:p>
            <a:r>
              <a:rPr lang="ka-GE" dirty="0"/>
              <a:t>რეპროდუქციული ჯანმრთელობის სერვისების ჩართვა პაკეტში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500001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A6F34-E29E-AA43-8FBB-E84C92B4F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650" y="744538"/>
            <a:ext cx="10515600" cy="2852737"/>
          </a:xfrm>
        </p:spPr>
        <p:txBody>
          <a:bodyPr/>
          <a:lstStyle/>
          <a:p>
            <a:r>
              <a:rPr lang="ka-GE" dirty="0"/>
              <a:t>მადლობა ყურადღებისათვის!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98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32DD28-A6AE-134C-AA3E-A495F0A7F6DE}"/>
              </a:ext>
            </a:extLst>
          </p:cNvPr>
          <p:cNvSpPr txBox="1"/>
          <p:nvPr/>
        </p:nvSpPr>
        <p:spPr>
          <a:xfrm>
            <a:off x="1254034" y="1567543"/>
            <a:ext cx="99277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6000" b="1" dirty="0"/>
              <a:t>დეტალური ინფორმაცია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635746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780F2-5E86-914D-8822-1D5870D74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პრევენციული სერვისებით მოცვა</a:t>
            </a:r>
            <a:endParaRPr lang="en-US" dirty="0"/>
          </a:p>
        </p:txBody>
      </p:sp>
      <p:graphicFrame>
        <p:nvGraphicFramePr>
          <p:cNvPr id="7" name="Content Placeholder 7">
            <a:extLst>
              <a:ext uri="{FF2B5EF4-FFF2-40B4-BE49-F238E27FC236}">
                <a16:creationId xmlns:a16="http://schemas.microsoft.com/office/drawing/2014/main" id="{C253F8B1-9582-B047-BD0B-1BAE3263EE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036702"/>
              </p:ext>
            </p:extLst>
          </p:nvPr>
        </p:nvGraphicFramePr>
        <p:xfrm>
          <a:off x="838201" y="2308951"/>
          <a:ext cx="347254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4AAF247-ECC0-8449-9D9D-D6E7396CB07A}"/>
              </a:ext>
            </a:extLst>
          </p:cNvPr>
          <p:cNvSpPr txBox="1"/>
          <p:nvPr/>
        </p:nvSpPr>
        <p:spPr>
          <a:xfrm>
            <a:off x="152400" y="1706077"/>
            <a:ext cx="484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მსმ პოპულაცია</a:t>
            </a:r>
            <a:endParaRPr lang="en-US" sz="2000" dirty="0"/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E7E42416-7DDA-274C-B03C-BF3E4828AB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512846"/>
              </p:ext>
            </p:extLst>
          </p:nvPr>
        </p:nvGraphicFramePr>
        <p:xfrm>
          <a:off x="4892039" y="2308951"/>
          <a:ext cx="3455127" cy="4442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7FB7877-B205-8E47-BA1D-60B21601B2D5}"/>
              </a:ext>
            </a:extLst>
          </p:cNvPr>
          <p:cNvSpPr txBox="1"/>
          <p:nvPr/>
        </p:nvSpPr>
        <p:spPr>
          <a:xfrm>
            <a:off x="4996543" y="1721466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კსმ პოპულაცია</a:t>
            </a:r>
            <a:endParaRPr lang="en-US" dirty="0"/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7A5E27FD-A7D6-2848-BDCC-ED1B4EA4D0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4824158"/>
              </p:ext>
            </p:extLst>
          </p:nvPr>
        </p:nvGraphicFramePr>
        <p:xfrm>
          <a:off x="8739052" y="2308951"/>
          <a:ext cx="300663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3072DAF-B021-0840-B5E0-F61C5E0160DE}"/>
              </a:ext>
            </a:extLst>
          </p:cNvPr>
          <p:cNvSpPr txBox="1"/>
          <p:nvPr/>
        </p:nvSpPr>
        <p:spPr>
          <a:xfrm>
            <a:off x="8347166" y="1729214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პატიმრების პოპულაცია</a:t>
            </a:r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46F7B7BE-096B-E24E-B10B-2F29AF931627}"/>
              </a:ext>
            </a:extLst>
          </p:cNvPr>
          <p:cNvSpPr/>
          <p:nvPr/>
        </p:nvSpPr>
        <p:spPr>
          <a:xfrm>
            <a:off x="638629" y="2293562"/>
            <a:ext cx="11170194" cy="435133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4000" b="1" dirty="0"/>
              <a:t>პრევენციული სერვისებით მოცვა მნიშვნელოვნად არის გაზრდილი (მსმ, კსმ, პატიმრები), თუმცა არ არის საკმარისი სასურველი შედეგის მისაღწევად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778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C86E9-A702-5B4B-9556-A2682A9F4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ტესტირებით მოცვა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856C1EF-792A-B647-974F-E2DC01404F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446221"/>
              </p:ext>
            </p:extLst>
          </p:nvPr>
        </p:nvGraphicFramePr>
        <p:xfrm>
          <a:off x="838200" y="2312126"/>
          <a:ext cx="3443514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FEA88A6-9CDD-304B-89EA-FEF89381ADD8}"/>
              </a:ext>
            </a:extLst>
          </p:cNvPr>
          <p:cNvSpPr txBox="1"/>
          <p:nvPr/>
        </p:nvSpPr>
        <p:spPr>
          <a:xfrm>
            <a:off x="152400" y="1706077"/>
            <a:ext cx="4844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მსმ პოპულაცია</a:t>
            </a:r>
            <a:endParaRPr lang="en-US" sz="2000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AD092BA-E658-DE40-8BCB-1E60FB7989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362148"/>
              </p:ext>
            </p:extLst>
          </p:nvPr>
        </p:nvGraphicFramePr>
        <p:xfrm>
          <a:off x="4741818" y="2106186"/>
          <a:ext cx="4023359" cy="4412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D548AE6-C968-B747-A2A0-F2131F47ADD5}"/>
              </a:ext>
            </a:extLst>
          </p:cNvPr>
          <p:cNvSpPr txBox="1"/>
          <p:nvPr/>
        </p:nvSpPr>
        <p:spPr>
          <a:xfrm>
            <a:off x="4996543" y="1696267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კსმ პოპულაცია</a:t>
            </a:r>
            <a:endParaRPr lang="en-US" dirty="0"/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7534EBFF-2F26-0149-B21B-87A872BB26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5522946"/>
              </p:ext>
            </p:extLst>
          </p:nvPr>
        </p:nvGraphicFramePr>
        <p:xfrm>
          <a:off x="8871132" y="2106186"/>
          <a:ext cx="295075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E8ADC90-9C55-4341-9D07-10050412FF0A}"/>
              </a:ext>
            </a:extLst>
          </p:cNvPr>
          <p:cNvSpPr txBox="1"/>
          <p:nvPr/>
        </p:nvSpPr>
        <p:spPr>
          <a:xfrm>
            <a:off x="8615680" y="1690688"/>
            <a:ext cx="346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პატიმრების პოპულაცია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88A20D4-AF9C-0140-B35B-222D10D00B15}"/>
              </a:ext>
            </a:extLst>
          </p:cNvPr>
          <p:cNvSpPr/>
          <p:nvPr/>
        </p:nvSpPr>
        <p:spPr>
          <a:xfrm>
            <a:off x="651692" y="2121576"/>
            <a:ext cx="11170194" cy="435133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4000" b="1" dirty="0"/>
              <a:t>ტესტირებით მოცვა მნიშვნელოვნად არის გაზრდილი (მსმ, კსმ, პატიმრები), თუმცა დროული გამოვლენა და მკურნალობაში ჩართვა კვლავ პრობლემატურია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634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EE28D-7004-9B4E-A8BA-0F4DF6F67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ნიმ-ების მოცვა პრევენციული პაკეტით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62ACD7-CD21-644E-8515-D2F97C7735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874354"/>
              </p:ext>
            </p:extLst>
          </p:nvPr>
        </p:nvGraphicFramePr>
        <p:xfrm>
          <a:off x="838200" y="2190230"/>
          <a:ext cx="459014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A84B76A-9EB2-F543-A4BE-36244EE3D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4037059"/>
              </p:ext>
            </p:extLst>
          </p:nvPr>
        </p:nvGraphicFramePr>
        <p:xfrm>
          <a:off x="6241143" y="2390272"/>
          <a:ext cx="5228771" cy="413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AE196A9-E18D-9146-B8DF-5E13AC6AB9D1}"/>
              </a:ext>
            </a:extLst>
          </p:cNvPr>
          <p:cNvSpPr txBox="1"/>
          <p:nvPr/>
        </p:nvSpPr>
        <p:spPr>
          <a:xfrm>
            <a:off x="838200" y="1548626"/>
            <a:ext cx="5112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ზიანის შემცირების პროგრამული მონაცემები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5C6D2C-A76D-DE46-805E-BC7244C54D67}"/>
              </a:ext>
            </a:extLst>
          </p:cNvPr>
          <p:cNvSpPr txBox="1"/>
          <p:nvPr/>
        </p:nvSpPr>
        <p:spPr>
          <a:xfrm>
            <a:off x="7101114" y="1554116"/>
            <a:ext cx="42526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/>
              <a:t>ქცევაზე ზედამხედველობის კვლევის მონაცემები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2851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47227-093D-D844-98D8-FEB79F89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90-90-90 სამიზნეების პროგრესი </a:t>
            </a:r>
            <a:br>
              <a:rPr lang="ka-GE" dirty="0"/>
            </a:b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49286D-F337-0C4E-B644-BD90B037A9B7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50" b="11538"/>
          <a:stretch/>
        </p:blipFill>
        <p:spPr bwMode="auto">
          <a:xfrm>
            <a:off x="838200" y="1944914"/>
            <a:ext cx="10515600" cy="43687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38100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943355"/>
              </p:ext>
            </p:extLst>
          </p:nvPr>
        </p:nvGraphicFramePr>
        <p:xfrm>
          <a:off x="838200" y="1494971"/>
          <a:ext cx="10515600" cy="5176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390715">
                <a:tc>
                  <a:txBody>
                    <a:bodyPr/>
                    <a:lstStyle/>
                    <a:p>
                      <a:r>
                        <a:rPr lang="ka-GE" dirty="0"/>
                        <a:t>ყველა ჯგუფისათვის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4786259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აივ ტესტირების გაფართოება მაღალი რისკის ჯგუფებში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პროვაიდერის მიერ ინიცირებული ტესტირების დანერგვა ჯანდაცვის სექტორში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აივ თვითტესტირების დანერგვა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b="0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პოსტ-ექსპოზიციური პროფილაქტიკა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საინფორმაციო-საკომუნიკაციო საქმიანობა რისკ ჯგუფების წ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არმოამდ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გენლებში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PEP-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ზე ინფორმაციის გავრცელების და ცოდნის დონის ამაღლების მიზნით.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შიდსის ცენტრსა და პრევენციული მომსახურების მიმწოდებლებს შორის რეფერალური სისტემის შექმნა პაციენტების პეპ-ზე ნავიგაციისათვის;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მაღალი რისკის ჯგუფებში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PEP 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პროტოკოლის შემუშავება;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PEP 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საჭიროების გათვალისწინება მედიკამენტების შესყიდვისას.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52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611802"/>
              </p:ext>
            </p:extLst>
          </p:nvPr>
        </p:nvGraphicFramePr>
        <p:xfrm>
          <a:off x="838200" y="1825625"/>
          <a:ext cx="10515600" cy="474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464294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4285052">
                <a:tc>
                  <a:txBody>
                    <a:bodyPr/>
                    <a:lstStyle/>
                    <a:p>
                      <a:r>
                        <a:rPr lang="ka-GE" sz="1800" dirty="0"/>
                        <a:t>ნარკოტიკების ინექციური მომხმარებლებისათვის შეთავაზებული ღონისძიებები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ka-GE" dirty="0"/>
                        <a:t>პრევენციული ღონისძიებე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ბის</a:t>
                      </a:r>
                      <a:r>
                        <a:rPr lang="ka-GE" dirty="0"/>
                        <a:t> მოცვის გაზრდა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ka-GE" dirty="0"/>
                        <a:t>ქცევის შეცვლის კომუნიკაციის და კონსულტაციის სერვისები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endParaRPr lang="ka-GE" dirty="0"/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r>
                        <a:rPr lang="ka-GE" dirty="0"/>
                        <a:t>აივ ინფექციაზე ნებაყოფლობითი კონსულტირების და ტესტირების სერვისები, მათ შორის ნერწყვის ტესტირების დანერგვა</a:t>
                      </a:r>
                    </a:p>
                    <a:p>
                      <a:pPr marL="857250" lvl="1" indent="-400050">
                        <a:buFont typeface="+mj-lt"/>
                        <a:buAutoNum type="romanU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ტუბერკულოზის სკრინინგი კითხვარის მეშვეობით და ტუბერკულოზის დიაგნოსტირებასა და მკურნალობაზე მიმართვა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იურიდიული დახმარება</a:t>
                      </a:r>
                      <a:r>
                        <a:rPr lang="lt-LT" dirty="0"/>
                        <a:t> </a:t>
                      </a:r>
                      <a:endParaRPr lang="ka-G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208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D33EE-D935-4F4E-A4BA-D18238C1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და მიღწევები გამოწვევები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66C343-76E0-CF46-993B-1B5F18176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04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1325563"/>
          </a:xfrm>
        </p:spPr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969043"/>
              </p:ext>
            </p:extLst>
          </p:nvPr>
        </p:nvGraphicFramePr>
        <p:xfrm>
          <a:off x="838200" y="1306286"/>
          <a:ext cx="10515600" cy="4454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396308">
                <a:tc>
                  <a:txBody>
                    <a:bodyPr/>
                    <a:lstStyle/>
                    <a:p>
                      <a:r>
                        <a:rPr lang="ka-GE" sz="1800" dirty="0"/>
                        <a:t>ნარკოტიკების ინექციური მომხმარებლებისათვის შეთავაზებული ღონისძიებები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/>
                        <a:t>ფსიქო-სოციალური მხარდაჭერა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/>
                        <a:t>ოპიოიდ-ჩანაცვლებით თერაპიაზე</a:t>
                      </a:r>
                      <a:r>
                        <a:rPr lang="en-US" dirty="0"/>
                        <a:t> </a:t>
                      </a:r>
                      <a:r>
                        <a:rPr lang="ka-GE" dirty="0"/>
                        <a:t>ხელმისაწვდომობის გაზრდა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n-GB" dirty="0" err="1"/>
                        <a:t>ვირუსულ</a:t>
                      </a:r>
                      <a:r>
                        <a:rPr lang="ka-GE" dirty="0"/>
                        <a:t>ი</a:t>
                      </a:r>
                      <a:r>
                        <a:rPr lang="lt-LT" dirty="0"/>
                        <a:t> C/</a:t>
                      </a:r>
                      <a:r>
                        <a:rPr lang="lt-LT" dirty="0" err="1"/>
                        <a:t>B</a:t>
                      </a:r>
                      <a:r>
                        <a:rPr lang="lt-LT" dirty="0"/>
                        <a:t> </a:t>
                      </a:r>
                      <a:r>
                        <a:rPr lang="en-GB" dirty="0" err="1"/>
                        <a:t>ჰეპატიტ</a:t>
                      </a:r>
                      <a:r>
                        <a:rPr lang="ka-GE" dirty="0"/>
                        <a:t>ის მკურნალობის/ვაქცინაციის ჩართვა აივ ინფექციის შემთხვევის მართვის სქემაში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აივ ინფექციაზე სკრინინგის ჩართვა ც ჰეპატიტის სკრინგის სტანდარტებში</a:t>
                      </a: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ka-GE" dirty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თანასწორთა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ურთიერთდახმარების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პრინციპებზე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დაფუძნებული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სერვისების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ფუნქციონირების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უზრუნველყოფა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გაუმჯობესება</a:t>
                      </a:r>
                      <a:endParaRPr lang="ka-GE" dirty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endParaRPr lang="en-US" dirty="0"/>
                    </a:p>
                    <a:p>
                      <a:pPr marL="400050" lvl="0" indent="-400050">
                        <a:buFont typeface="+mj-lt"/>
                        <a:buAutoNum type="arabicPeriod" startAt="4"/>
                      </a:pPr>
                      <a:endParaRPr lang="ka-G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0546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397D-F982-8C4A-8D04-6A73BB139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925"/>
            <a:ext cx="10515600" cy="1325563"/>
          </a:xfrm>
        </p:spPr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79C909-7D10-7942-A341-A850C17372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150913"/>
              </p:ext>
            </p:extLst>
          </p:nvPr>
        </p:nvGraphicFramePr>
        <p:xfrm>
          <a:off x="838200" y="1306286"/>
          <a:ext cx="10515600" cy="4180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2420444736"/>
                    </a:ext>
                  </a:extLst>
                </a:gridCol>
                <a:gridCol w="7638143">
                  <a:extLst>
                    <a:ext uri="{9D8B030D-6E8A-4147-A177-3AD203B41FA5}">
                      <a16:colId xmlns:a16="http://schemas.microsoft.com/office/drawing/2014/main" val="3079915666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403198"/>
                  </a:ext>
                </a:extLst>
              </a:tr>
              <a:tr h="396308">
                <a:tc>
                  <a:txBody>
                    <a:bodyPr/>
                    <a:lstStyle/>
                    <a:p>
                      <a:r>
                        <a:rPr lang="ka-GE" sz="1800" dirty="0"/>
                        <a:t>ნარკოტიკების ინექციური მომხმარებლებისათვის შეთავაზებული ღონისძიებები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9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ზედოზირების მართვასა და პრევენციასთან დაკავშირებული ინტერვენციები </a:t>
                      </a:r>
                    </a:p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მიზანმიმართული კომუნიკაცია და საინფორმაციო საქმიანობა;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ნალოქსონით მოცვის გაფართოება;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1"/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ნაზალური ნალოქსონის მომსახურების დანერგვა;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Tx/>
                        <a:buChar char="-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ნალოქსონის ამოღება რეცეპტით გასაცემ პრეპარატთა სიიდან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Tx/>
                        <a:buChar char="-"/>
                      </a:pP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10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მოზარდ და ახალგაზრდა ნარკოტიკების მომხმარებლებზე მიმართული სპეციფიური აქტივობები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10"/>
                      </a:pP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10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ფსიქიკური ჯანმრთელობის მო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მსხ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ურებების გაფართოება და დანერგვა პრევენციულ/ზიანის შემცირების პროგრამებში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a-GE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58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566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647722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მამაკაცები, რომელთაც აქვთ სქესობრივი კავშირი მამაკაცებთან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პრევენციული ღონისძიებებით მოცვის გაზრდა</a:t>
                      </a:r>
                    </a:p>
                    <a:p>
                      <a:pPr marL="0" indent="0">
                        <a:buNone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სერვისებით გეოგრაფიული მოცვის გაზრდა;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ტესტირებით მოცვის გაზრდა (ნერწყვის ტესტებმა შესაძლოა ხელი შეუწყონ ტესტირების გაზრდას)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კონდომებზე და ლუბრიკანტებზე ხელ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მის</a:t>
                      </a:r>
                      <a:r>
                        <a:rPr lang="ka-GE" dirty="0"/>
                        <a:t>აწვდომობის გაზრდა (კონდომების აპარატების ინსტალაცია)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2"/>
                      </a:pPr>
                      <a:r>
                        <a:rPr lang="ka-GE" dirty="0"/>
                        <a:t>ქცევის შეცვლის კომუნიკაციის და კონსულტაციის სერვისები;</a:t>
                      </a:r>
                    </a:p>
                    <a:p>
                      <a:pPr marL="800100" lvl="1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2"/>
                      </a:pPr>
                      <a:endParaRPr lang="ka-GE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8566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545656"/>
              </p:ext>
            </p:extLst>
          </p:nvPr>
        </p:nvGraphicFramePr>
        <p:xfrm>
          <a:off x="838200" y="1596119"/>
          <a:ext cx="10515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19458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938307">
                <a:tc>
                  <a:txBody>
                    <a:bodyPr/>
                    <a:lstStyle/>
                    <a:p>
                      <a:r>
                        <a:rPr lang="ka-GE" dirty="0"/>
                        <a:t>მამაკაცები, რომელთაც აქვთ სქესობრივი კავშირი მამაკაცებთან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ღონისძიებები უსახლ-კარო, ემიგრანტი, კომერციულ სექს საქმიანობაში ჩართული პირებისათვის;</a:t>
                      </a:r>
                    </a:p>
                    <a:p>
                      <a:pPr marL="800100" lvl="1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სპეციალური ღონისძიებები მათთვის ვისაც კონტაქტი აქვს როგორც მამაკაცებთან, ასევე ქალებთან;</a:t>
                      </a:r>
                    </a:p>
                    <a:p>
                      <a:pPr marL="800100" lvl="1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ტრანსგენდერ პოპულაციაზე ორიენტირებული აქტივობები;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en-US" dirty="0"/>
                        <a:t>B</a:t>
                      </a:r>
                      <a:r>
                        <a:rPr lang="ka-GE" dirty="0"/>
                        <a:t> ჰეპატიტზე ვაქცინაცია და </a:t>
                      </a:r>
                      <a:r>
                        <a:rPr lang="en-US" dirty="0"/>
                        <a:t>C</a:t>
                      </a:r>
                      <a:r>
                        <a:rPr lang="ka-GE" dirty="0"/>
                        <a:t> ჰეპატიტის პროგრამასთან ინტეგრაცია უფრო სრულყოფილს და მიმზიდველს გახდის პაკეტს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სტიგმისა და დისკრიმინაციის შემცირებაზე ფოკუსი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3"/>
                        <a:tabLst/>
                        <a:defRPr/>
                      </a:pPr>
                      <a:r>
                        <a:rPr lang="ka-GE" dirty="0"/>
                        <a:t>აღნიშნულ ჯგუფში ნარკოტიკული საშუალებების მოხმარების პრობლემის მოცულობის განსაზღვრა შემდეგი კვლევის ფარგლებში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665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982489"/>
              </p:ext>
            </p:extLst>
          </p:nvPr>
        </p:nvGraphicFramePr>
        <p:xfrm>
          <a:off x="838200" y="1825625"/>
          <a:ext cx="10515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მამაკაცები, რომელთაც აქვთ სქესობრივი კავშირი მამაკაცებთან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თვით-ტესტირების და</a:t>
                      </a:r>
                      <a:r>
                        <a:rPr lang="ka-GE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ნერ</a:t>
                      </a: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გვა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თვით ტესტირების პროტოკოლის შემუშავება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</a:t>
                      </a:r>
                      <a:r>
                        <a:rPr lang="ka-GE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რეკომენდაციების შესაბამისად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pPr marL="0" indent="0">
                        <a:buNone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en-US" dirty="0"/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4572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736182"/>
              </p:ext>
            </p:extLst>
          </p:nvPr>
        </p:nvGraphicFramePr>
        <p:xfrm>
          <a:off x="838200" y="1825625"/>
          <a:ext cx="10515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სექს მუშაკი ქალები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ცოდნის დონის ამაღლება: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კლიენტებთან უსაფრთხო სექსის აუცილებლობის შესახებ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რეგულარულ და არარეგულარულ კლიენტებთან უსაფრთხო ქცევის აუცილებლობის შესახებ</a:t>
                      </a:r>
                    </a:p>
                    <a:p>
                      <a:pPr lvl="1"/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ლუბრიკანტებზე ხელმისაწვდომობის გაზრდა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ka-GE" dirty="0"/>
                        <a:t>რეპროდუქციული ჯანმრთელობის სერვისების ჩართვა მომსახურების პაკეტში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4"/>
                      </a:pPr>
                      <a:r>
                        <a:rPr lang="ka-GE" dirty="0"/>
                        <a:t>სტიგმისა და დისკრიმინაციის შემცირება, განსაკუთრებით სამართალდამცველების მხრიდან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5"/>
                      </a:pPr>
                      <a:r>
                        <a:rPr lang="ka-GE" dirty="0"/>
                        <a:t>ფსიქიკური ჯანმრთელობის სერვისების ხელმისაწვდომობა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ka-G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4315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037698"/>
              </p:ext>
            </p:extLst>
          </p:nvPr>
        </p:nvGraphicFramePr>
        <p:xfrm>
          <a:off x="838200" y="1825625"/>
          <a:ext cx="105156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რისკის ჯგუფი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პატიმრები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ცოდნის დონის ამაღლება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ლუბრიკანტებზე ხელმისაწვდომობის გაზრდა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ზიანის შემცირების სერვისებზე ხელ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მის</a:t>
                      </a:r>
                      <a:r>
                        <a:rPr lang="ka-GE" dirty="0"/>
                        <a:t>აწვდომობის ზრდა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039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242118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დედიდან ახალშობილზე აივ ინფექციისა და სიფილისის გადაცემის ელიმინაცია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ორსულ ქალებში აივ ინფექციისა და სიფილისის დროული დიაგნოსტირება:</a:t>
                      </a:r>
                    </a:p>
                    <a:p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ტესტირების სერვისებით მოცვის გაზრდა;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სიფილისის მკურნალობა;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საგანმანათლებლო პროგრამები, რათა ორსულებმა იცოდნენ აივ/შიდსზე და სიფილისზე ტესტირების მნიშვნელობა;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dirty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dirty="0"/>
                        <a:t>სხვადასხვა პროგრამებს შორის კოორდინაციის გაუმჯობესება.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4349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359226"/>
              </p:ext>
            </p:extLst>
          </p:nvPr>
        </p:nvGraphicFramePr>
        <p:xfrm>
          <a:off x="838200" y="1825625"/>
          <a:ext cx="10515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/>
                        <a:t>უსაფრთხო სისხლი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ნებაყოფლობითი დონორების რაოდენობის ზრდა</a:t>
                      </a:r>
                    </a:p>
                    <a:p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ka-GE" dirty="0"/>
                        <a:t>დონორის სისხლ</a:t>
                      </a:r>
                      <a:r>
                        <a:rPr lang="ka-GE" dirty="0">
                          <a:solidFill>
                            <a:schemeClr val="tx1"/>
                          </a:solidFill>
                        </a:rPr>
                        <a:t>ი</a:t>
                      </a:r>
                      <a:r>
                        <a:rPr lang="ka-GE" dirty="0"/>
                        <a:t> უსაფრთხოების უზრუნველყოფა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5278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მკურნალობა და მოვლა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679235"/>
              </p:ext>
            </p:extLst>
          </p:nvPr>
        </p:nvGraphicFramePr>
        <p:xfrm>
          <a:off x="838200" y="1477283"/>
          <a:ext cx="10515600" cy="512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510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4761130">
                <a:tc>
                  <a:txBody>
                    <a:bodyPr/>
                    <a:lstStyle/>
                    <a:p>
                      <a:r>
                        <a:rPr lang="ka-GE" dirty="0"/>
                        <a:t>მკურნალობა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აივ ინფიცირებული პირის კლინიკური მომსახურებით უზრუნველყოფა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ამბულატორიული მომსახურება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ჰოსპიტალური მომსახურება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ლაბორატორიული სკრინინგი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(CD4 cell count, viral load, drug resistance testing)</a:t>
                      </a: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შიდსით დაავადებულის (აფხაზეთში მაცხოვრებლების ჩათვლით) არვ მკურნალობის უზრუნველყო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არსებული გაიდლაინების შესაბამისად 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პირველი, მეორე და მესამე რიგის არვ პრეპარატების შეძენა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წეს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ებულებების ბაზაზე მკურნალობაზე დამყოლობის მონიტორინგი და დახმარება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ბინაზე დამყოლობის ხელშეწყობა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176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F912-5923-3940-87B0-169D7D08C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მიღწევები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5701D-18AF-8540-B1D6-CDABC83B2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3200" dirty="0"/>
              <a:t>C ჰეპატიტის სახელმწიფო პროგრამა;</a:t>
            </a:r>
          </a:p>
          <a:p>
            <a:endParaRPr lang="ka-GE" sz="3200" dirty="0"/>
          </a:p>
          <a:p>
            <a:r>
              <a:rPr lang="ka-GE" sz="3200" dirty="0"/>
              <a:t>PrEP-ი დაინერგა სათემო ორგანიზაციაში;</a:t>
            </a:r>
          </a:p>
          <a:p>
            <a:endParaRPr lang="ka-GE" sz="3200" dirty="0"/>
          </a:p>
          <a:p>
            <a:r>
              <a:rPr lang="ka-GE" sz="3200" dirty="0"/>
              <a:t>მნიშვნელოვნად შემცირდა ვერტიკალური გადაცემის შემთხვევები;</a:t>
            </a:r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0484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/>
          <a:lstStyle/>
          <a:p>
            <a:r>
              <a:rPr lang="ka-GE" dirty="0"/>
              <a:t>მკურნალობა და მოვლა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084965"/>
              </p:ext>
            </p:extLst>
          </p:nvPr>
        </p:nvGraphicFramePr>
        <p:xfrm>
          <a:off x="838200" y="1188721"/>
          <a:ext cx="10515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3510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4761130">
                <a:tc>
                  <a:txBody>
                    <a:bodyPr/>
                    <a:lstStyle/>
                    <a:p>
                      <a:r>
                        <a:rPr lang="ka-GE" dirty="0"/>
                        <a:t>მკურნალობა და მოვლა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 startAt="3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ტუბერკულოზთან და ვირუ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სუილ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ჰეპატიტთან </a:t>
                      </a:r>
                      <a:r>
                        <a:rPr lang="ka-GE" sz="1800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</a:t>
                      </a:r>
                      <a:r>
                        <a:rPr lang="ka-GE" sz="1800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-ინფექციით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გამოწვეული ავადობისა და სიკვდილობის შემცირება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3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აივ/ტუბერკულოზის პროგრამების ურთიერთან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ამშ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რომლობის უზრუნველყოფა და სერვისების მიწოდება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 ჰეპატიტის მკურნალობის უზრუნველყოფა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ჰეპატიტის პრევენციისა და მკურნალობის უზრუნველყოფა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ka-G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აივ ინფიცირებულისათვის მოვლისა და მხარდაჭერის სერვისების უზრუნველყოფა</a:t>
                      </a:r>
                    </a:p>
                    <a:p>
                      <a:pPr marL="342900" lvl="0" indent="-342900">
                        <a:buFont typeface="+mj-lt"/>
                        <a:buAutoNum type="arabicPeriod" startAt="4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თანატოლების დახმარების სერვისების ოპერირების უზრუნველყოფა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ჯანდაცვის სერვისებზე ხელმისაწვდომობის გაზრდა განათლებისა და ინფორმირებულობის გაუმჯ</a:t>
                      </a:r>
                      <a:r>
                        <a:rPr lang="ka-GE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ებ</a:t>
                      </a: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ესებით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ყველა ქრონიკული პაციენტისათვის პალიატიური მოვლის უზრუნველყოფა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514350" lvl="0" indent="-514350">
                        <a:buFont typeface="+mj-lt"/>
                        <a:buAutoNum type="arabicPeriod" startAt="4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127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040646"/>
              </p:ext>
            </p:extLst>
          </p:nvPr>
        </p:nvGraphicFramePr>
        <p:xfrm>
          <a:off x="838200" y="1188721"/>
          <a:ext cx="10515600" cy="406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842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699933">
                <a:tc>
                  <a:txBody>
                    <a:bodyPr/>
                    <a:lstStyle/>
                    <a:p>
                      <a:r>
                        <a:rPr lang="ka-GE" dirty="0"/>
                        <a:t>აივ/შიდსის ეროვნული პასუხის წარმატებით განხორციელებისათვის ხელშემწყობი საკანონმდებლო ბაზის შექმნა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დაინტერესებულ მხარეთა (სამთავრობო სტრუქტურები, საპარლამენტო კომიტეტი, არასამთავრობო ორგანიზაციები - ნარკოპოლიტიკის ეროვნული პლატფორმა) შორის კოორდინაციის ხელშეწყობა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ka-GE" dirty="0"/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ნარკოდამოკიდებულებასთან დაკავშირებული საკანონმდებლო ცვლილებების ინიცირება და მათი განხორციელების მონიტორინგი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en-US" dirty="0"/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ka-GE" dirty="0"/>
                        <a:t>ოთხ სვეტიანი (</a:t>
                      </a:r>
                      <a:r>
                        <a:rPr lang="en-US" dirty="0"/>
                        <a:t>four-pillar</a:t>
                      </a:r>
                      <a:r>
                        <a:rPr lang="ka-GE" dirty="0"/>
                        <a:t>)</a:t>
                      </a:r>
                      <a:r>
                        <a:rPr lang="en-US" dirty="0"/>
                        <a:t> </a:t>
                      </a:r>
                      <a:r>
                        <a:rPr lang="ka-GE" dirty="0"/>
                        <a:t>ნარკოპოლიტიკის, ნარკომანიის წინააღმდეგ ბრძოლის სტრატეგიისა და სამოქმედო გეგმის შექმნისა და განხორციელების ხელისშეწყობა</a:t>
                      </a:r>
                      <a:endParaRPr lang="en-US" dirty="0"/>
                    </a:p>
                    <a:p>
                      <a:pPr marL="514350" lvl="0" indent="-514350">
                        <a:buFont typeface="+mj-lt"/>
                        <a:buAutoNum type="arabicPeriod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12181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183884"/>
              </p:ext>
            </p:extLst>
          </p:nvPr>
        </p:nvGraphicFramePr>
        <p:xfrm>
          <a:off x="838200" y="1188721"/>
          <a:ext cx="10515600" cy="406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842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699933">
                <a:tc>
                  <a:txBody>
                    <a:bodyPr/>
                    <a:lstStyle/>
                    <a:p>
                      <a:r>
                        <a:rPr lang="ka-GE" dirty="0"/>
                        <a:t>აივ/</a:t>
                      </a:r>
                      <a:r>
                        <a:rPr lang="ka-GE"/>
                        <a:t>შიდსის და ტუბერკულოზის ეროვნული </a:t>
                      </a:r>
                      <a:r>
                        <a:rPr lang="ka-GE" dirty="0"/>
                        <a:t>პროგრამების განხორციელებაში სათემო ორგანიზაციების ჩართვისათვის ხელსაყრელი გარემოს შექმნა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 startAt="4"/>
                      </a:pPr>
                      <a:r>
                        <a:rPr lang="ka-GE" sz="1800" dirty="0"/>
                        <a:t>სახელმწიფო შესყიდვების კანონში და შესაბამის რეგულაციებში სათემო ორგანიზაციების კონტრაქტირებისათვის ხელშემშლელი გარემოებების იდენტიფიცირება და საჭიროების შემთხვევაში დეტალური სახელმძღვანელოს შექმნა</a:t>
                      </a:r>
                    </a:p>
                    <a:p>
                      <a:pPr marL="457200" lvl="0" indent="-457200">
                        <a:buFont typeface="+mj-lt"/>
                        <a:buAutoNum type="arabicPeriod" startAt="4"/>
                      </a:pPr>
                      <a:endParaRPr lang="en-US" sz="1800" dirty="0"/>
                    </a:p>
                    <a:p>
                      <a:pPr marL="457200" lvl="0" indent="-457200">
                        <a:buFont typeface="+mj-lt"/>
                        <a:buAutoNum type="arabicPeriod" startAt="4"/>
                      </a:pPr>
                      <a:r>
                        <a:rPr lang="ka-GE" sz="1800" dirty="0"/>
                        <a:t>შეფასდეს სსო/სათემო ორგანიზაციების შესაძლებლობები, რათა მათ დააკმაყოფილონ სახელმწიფო შესყიდვების მოთხოვნები, ხოლო საჭიროების შემთხვევაში - შემუშავდეს დეტალური ოპერაციული სახელმძღვანელო, რომელშიც აღწერილი იქნება სსო/სათემო ორგანიზაციებთან ჯანმრთელობის მომსახურების მიწოდებაზე ხელშეკრულებების დადების წესები და პროცედურები</a:t>
                      </a:r>
                      <a:endParaRPr lang="en-US" sz="1800" dirty="0"/>
                    </a:p>
                    <a:p>
                      <a:pPr marL="514350" lvl="0" indent="-514350">
                        <a:buFont typeface="+mj-lt"/>
                        <a:buAutoNum type="arabicPeriod" startAt="4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3269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453265"/>
              </p:ext>
            </p:extLst>
          </p:nvPr>
        </p:nvGraphicFramePr>
        <p:xfrm>
          <a:off x="838200" y="1449978"/>
          <a:ext cx="10515600" cy="406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8423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3699933">
                <a:tc>
                  <a:txBody>
                    <a:bodyPr/>
                    <a:lstStyle/>
                    <a:p>
                      <a:r>
                        <a:rPr lang="ka-GE" dirty="0"/>
                        <a:t>აივ/შიდსის ეროვნული პროგრამების განხორციელებაში სათემო ორგანიზაციების ჩართვისათვის ხელსაყრელი გარემოს შექმნა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 startAt="4"/>
                      </a:pPr>
                      <a:endParaRPr lang="ka-GE" sz="1800" dirty="0"/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lang="ka-GE" dirty="0"/>
                        <a:t>განვითარდეს სსო/სათემო ორგანიზაციების შესაძლებლობები, მათი ქსელები და კოალიციები, რათა მათ დააკმაყოფილონ სახელმწიფო შესყიდვების მოთხოვნები</a:t>
                      </a:r>
                      <a:endParaRPr lang="en-US" sz="1800" dirty="0"/>
                    </a:p>
                    <a:p>
                      <a:pPr marL="514350" lvl="0" indent="-514350">
                        <a:buFont typeface="+mj-lt"/>
                        <a:buAutoNum type="arabicPeriod" startAt="6"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1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432008"/>
              </p:ext>
            </p:extLst>
          </p:nvPr>
        </p:nvGraphicFramePr>
        <p:xfrm>
          <a:off x="838200" y="1672047"/>
          <a:ext cx="10515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664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1653826">
                <a:tc>
                  <a:txBody>
                    <a:bodyPr/>
                    <a:lstStyle/>
                    <a:p>
                      <a:pPr lvl="0"/>
                      <a:r>
                        <a:rPr lang="ka-GE" dirty="0"/>
                        <a:t>გარდამავალი პერიოდის გეგმით გათვალისწინებული აქტივობები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ეროვნული პასუხის ფინანსური რესურსებითა და გადანაწილების ეფექტურობით უზრუნველყოფა</a:t>
                      </a:r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endParaRPr lang="en-US" dirty="0"/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ეროვნული პროგრამის უზრუნველყოფა შესაბამისი ადამიანური რესურსებით</a:t>
                      </a:r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endParaRPr lang="ka-GE" dirty="0"/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ეროვნულ პროგრამაში ჯანდაცვის საინფორმაციო სისტემის მდგრადი ინტეგრაცია და განვითარება</a:t>
                      </a:r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endParaRPr lang="en-US" dirty="0"/>
                    </a:p>
                    <a:p>
                      <a:pPr marL="342900" indent="-342900">
                        <a:buFont typeface="+mj-lt"/>
                        <a:buAutoNum type="arabicPeriod" startAt="7"/>
                      </a:pPr>
                      <a:r>
                        <a:rPr lang="ka-GE" dirty="0"/>
                        <a:t>აივ/შიდსის და ტუბერკულოზისთვის კონტროლისთვის სამედიცინო პროდუქტების შესყიდვის და მომარაგების ეფექტიანი სისტემის შენარჩუნება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7593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194DA-301D-5F4A-A457-1A2B8891E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721"/>
            <a:ext cx="10515600" cy="1037000"/>
          </a:xfrm>
        </p:spPr>
        <p:txBody>
          <a:bodyPr>
            <a:normAutofit fontScale="90000"/>
          </a:bodyPr>
          <a:lstStyle/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3CA575-D8F5-944E-B6E0-F1541BADC92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72047"/>
          <a:ext cx="10515600" cy="2019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143">
                  <a:extLst>
                    <a:ext uri="{9D8B030D-6E8A-4147-A177-3AD203B41FA5}">
                      <a16:colId xmlns:a16="http://schemas.microsoft.com/office/drawing/2014/main" val="1402020033"/>
                    </a:ext>
                  </a:extLst>
                </a:gridCol>
                <a:gridCol w="7449457">
                  <a:extLst>
                    <a:ext uri="{9D8B030D-6E8A-4147-A177-3AD203B41FA5}">
                      <a16:colId xmlns:a16="http://schemas.microsoft.com/office/drawing/2014/main" val="428775087"/>
                    </a:ext>
                  </a:extLst>
                </a:gridCol>
              </a:tblGrid>
              <a:tr h="2664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/>
                        <a:t>აქტივობა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26732"/>
                  </a:ext>
                </a:extLst>
              </a:tr>
              <a:tr h="1653826">
                <a:tc>
                  <a:txBody>
                    <a:bodyPr/>
                    <a:lstStyle/>
                    <a:p>
                      <a:pPr lvl="0"/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ინფრასტრუქტურის გასაუმჯობესებლად საჭირო ინვესტიციების უზრუნველყოფა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lvl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ka-G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შიდსის ცენტრის ადექვატური ფიზიკური ინფრასტრუქტურით უზრუნველყოფა (შენობისა და აპარატურის ჩათვლით)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44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42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CEA3-5546-134D-8660-D025972A7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მიღწევები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A41DD-2A4C-3349-A6E1-DDF40C693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OST პროგრამის დაფინანსება მთლიანად აიღო სახელმწიფომ და მოხსნა თანადაფინანსება;</a:t>
            </a:r>
          </a:p>
          <a:p>
            <a:endParaRPr lang="ka-GE" dirty="0"/>
          </a:p>
          <a:p>
            <a:r>
              <a:rPr lang="ka-GE" dirty="0"/>
              <a:t>ARV მკურნალობით მოცვა დიაგნოსტირებულ შემთხვევებში 81%-ს აღწევს;</a:t>
            </a:r>
          </a:p>
          <a:p>
            <a:endParaRPr lang="ka-GE" dirty="0"/>
          </a:p>
          <a:p>
            <a:r>
              <a:rPr lang="ka-GE" dirty="0"/>
              <a:t>ვირუსული სუპრესია მიღწეულია შემთხვევათა 89%-ში.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0A50-C2F4-B645-9576-9DF8FCCD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5D06-CF80-EE49-A7C3-CBC702927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საკანონმდებლო ცვლილებები, რომლებიც ხელს შეუწყობდა სერვისებთან ხელმისაწვდომობის ზრდას მაღალი რისკის ჯგუფებისათვის;</a:t>
            </a:r>
          </a:p>
          <a:p>
            <a:endParaRPr lang="ka-GE" dirty="0"/>
          </a:p>
          <a:p>
            <a:r>
              <a:rPr lang="ka-GE" dirty="0"/>
              <a:t>შემთხვევათა ადრეული გამოვლინება და მკურნალობაში დროული ჩართვა;</a:t>
            </a:r>
          </a:p>
          <a:p>
            <a:endParaRPr lang="ka-GE" dirty="0"/>
          </a:p>
          <a:p>
            <a:r>
              <a:rPr lang="ka-GE" dirty="0"/>
              <a:t>რისკის ჯგუფების წარმომადგენლების ცოდნის დონე სარისკო ქცევებთან მიმართებაში;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351239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0A50-C2F4-B645-9576-9DF8FCCD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5D06-CF80-EE49-A7C3-CBC702927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პაციენტთა მოვლა (დამყოლობის უზრუნველყოფა, ბინაზე პალიატური მოვლა ქრონიკული პაციენტებისათვის, სათემო თვითდახმარების სერვისები) სრულად დონორების დაფინანსებაზეა დამოკიდებული</a:t>
            </a:r>
            <a:endParaRPr lang="en-US" dirty="0"/>
          </a:p>
          <a:p>
            <a:endParaRPr lang="en-US" dirty="0"/>
          </a:p>
          <a:p>
            <a:endParaRPr lang="ka-GE" dirty="0"/>
          </a:p>
          <a:p>
            <a:r>
              <a:rPr lang="ka-GE" dirty="0"/>
              <a:t>ინფექციური პათოლოგიის, შიდსისა და კლინიკური იმუნოლოგიის სამეცნიერო - პრაქტიკული ცენტრის ინფრასტრუქტურა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576276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E33FD-8FF6-154F-998E-22B9A275D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კვლავ გამოწვევად რჩება: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E3596-8A47-654F-8873-74E03190F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პრევენციული პროგრამების დიდი წილი დონორების მიერ ფინანსდება</a:t>
            </a:r>
          </a:p>
          <a:p>
            <a:endParaRPr lang="ka-GE" dirty="0"/>
          </a:p>
          <a:p>
            <a:r>
              <a:rPr lang="ka-GE" dirty="0"/>
              <a:t>მისაღებია გადაწყვეტილება აივ/შიდსის პროგრამისათვის განკუთვნილი სამედიცინო მასალის შესყიდვის ფუნქციის დაბინავების შესახებ</a:t>
            </a:r>
          </a:p>
          <a:p>
            <a:endParaRPr lang="ka-GE" dirty="0"/>
          </a:p>
          <a:p>
            <a:r>
              <a:rPr lang="ka-GE" dirty="0"/>
              <a:t>ქცევაზე ზედამხედველობის, პოპულაციის ზომის შეფასებისა და ზოგიერთი სხვა ოპერაციული კვლევის დაფინანსების შესახებ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9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58E192-6F96-4B48-973E-83D2DCF5245F}"/>
              </a:ext>
            </a:extLst>
          </p:cNvPr>
          <p:cNvSpPr/>
          <p:nvPr/>
        </p:nvSpPr>
        <p:spPr>
          <a:xfrm>
            <a:off x="200517" y="2386845"/>
            <a:ext cx="1124218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4800" dirty="0"/>
              <a:t>სტრატეგიის ძირითადი მიმართულებები</a:t>
            </a:r>
          </a:p>
          <a:p>
            <a:pPr algn="ctr"/>
            <a:r>
              <a:rPr lang="ka-GE" sz="4800" dirty="0"/>
              <a:t>და შემოთავაზებული აქტივობები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50451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EFC8B-5248-7E40-BAF9-FC4D414F5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სტრატეგიის ძირითადი მიმართულებები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73CBF-F3F7-E446-ABA6-AB771389E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პრევენცია</a:t>
            </a:r>
          </a:p>
          <a:p>
            <a:endParaRPr lang="ka-GE" dirty="0"/>
          </a:p>
          <a:p>
            <a:r>
              <a:rPr lang="ka-GE" dirty="0"/>
              <a:t>მკურნალობა და მოვლა</a:t>
            </a:r>
          </a:p>
          <a:p>
            <a:endParaRPr lang="ka-GE" dirty="0"/>
          </a:p>
          <a:p>
            <a:r>
              <a:rPr lang="ka-GE" dirty="0"/>
              <a:t>მმართველობა და პოლიტიკის შემუშავება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6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9502</TotalTime>
  <Words>1180</Words>
  <Application>Microsoft Macintosh PowerPoint</Application>
  <PresentationFormat>Widescreen</PresentationFormat>
  <Paragraphs>273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Sylfaen</vt:lpstr>
      <vt:lpstr>Office Theme</vt:lpstr>
      <vt:lpstr>საქართველოს 2019 – 2022 წლების აივ/შიდსის ეროვნული სტრატეგიული გეგმა</vt:lpstr>
      <vt:lpstr>ძირითადი და მიღწევები გამოწვევები</vt:lpstr>
      <vt:lpstr>ძირითადი მიღწევები</vt:lpstr>
      <vt:lpstr>ძირითადი მიღწევები</vt:lpstr>
      <vt:lpstr>კვლავ გამოწვევად რჩება:</vt:lpstr>
      <vt:lpstr>კვლავ გამოწვევად რჩება:</vt:lpstr>
      <vt:lpstr>კვლავ გამოწვევად რჩება:</vt:lpstr>
      <vt:lpstr>PowerPoint Presentation</vt:lpstr>
      <vt:lpstr>სტრატეგიის ძირითადი მიმართულებები</vt:lpstr>
      <vt:lpstr>სტრატეგიის ძირითადი მიმართულებები</vt:lpstr>
      <vt:lpstr>ახალი აქტივობები</vt:lpstr>
      <vt:lpstr>მადლობა ყურადღებისათვის!</vt:lpstr>
      <vt:lpstr>PowerPoint Presentation</vt:lpstr>
      <vt:lpstr>პრევენციული სერვისებით მოცვა</vt:lpstr>
      <vt:lpstr>ტესტირებით მოცვა</vt:lpstr>
      <vt:lpstr>ნიმ-ების მოცვა პრევენციული პაკეტით</vt:lpstr>
      <vt:lpstr>90-90-90 სამიზნეების პროგრესი  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პრევენცია</vt:lpstr>
      <vt:lpstr>მკურნალობა და მოვლა</vt:lpstr>
      <vt:lpstr>მკურნალობა და მოვლა</vt:lpstr>
      <vt:lpstr>მმართველობა და პოლიტიკის შემუშავება</vt:lpstr>
      <vt:lpstr>მმართველობა და პოლიტიკის შემუშავება</vt:lpstr>
      <vt:lpstr>მმართველობა და პოლიტიკის შემუშავება</vt:lpstr>
      <vt:lpstr>მმართველობა და პოლიტიკის შემუშავება</vt:lpstr>
      <vt:lpstr>მმართველობა და პოლიტიკის შემუშავება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Chkhatarashvili</dc:creator>
  <cp:lastModifiedBy>Katy Chkhatarashvili</cp:lastModifiedBy>
  <cp:revision>221</cp:revision>
  <dcterms:created xsi:type="dcterms:W3CDTF">2018-03-18T06:57:13Z</dcterms:created>
  <dcterms:modified xsi:type="dcterms:W3CDTF">2018-05-16T12:20:46Z</dcterms:modified>
</cp:coreProperties>
</file>